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n\TomasSynologyDrive\tomas_ACN\Documents\STATISTIKY%20STUDIE\Statistiky,%20studie%202026\3%20For%20int%20podzim\pracovn&#237;%20v&#253;po&#269;ty%20pro%20tiskovku%2013.10.2026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n\TomasSynologyDrive\tomas_ACN\Documents\STATISTIKY%20STUDIE\Statistiky,%20studie%202026\3%20For%20int%20podzim\pracovn&#237;%20v&#253;po&#269;ty%20pro%20tiskovku%2013.10.2026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n\TomasSynologyDrive\tomas_ACN\Documents\STATISTIKY%20STUDIE\Statistiky,%20studie%202026\3%20For%20int%20podzim\pracovn&#237;%20v&#253;po&#269;ty%20pro%20tiskovku%2013.10.202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n\TomasSynologyDrive\tomas_ACN\Documents\STATISTIKY%20STUDIE\Statistiky,%20studie%202026\3%20For%20int%20podzim\pracovn&#237;%20v&#253;po&#269;ty%20pro%20tiskovku%2013.10.2026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cn\TomasSynologyDrive\tomas_ACN\Documents\STATISTIKY%20STUDIE\Statistiky,%20studie%202026\3%20For%20int%20podzim\pracovn&#237;%20v&#253;po&#269;ty%20pro%20tiskovku%2013.10.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cs-CZ" sz="2400" baseline="0" dirty="0"/>
              <a:t>Porovnání výroby, exportu a importu v mld. Kč</a:t>
            </a:r>
          </a:p>
        </c:rich>
      </c:tx>
      <c:layout>
        <c:manualLayout>
          <c:xMode val="edge"/>
          <c:yMode val="edge"/>
          <c:x val="0.12078452577711828"/>
          <c:y val="1.0784492822222417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produkce</c:v>
          </c:tx>
          <c:spPr>
            <a:solidFill>
              <a:srgbClr val="17375D"/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17375D"/>
              </a:solidFill>
            </c:spPr>
            <c:extLst>
              <c:ext xmlns:c16="http://schemas.microsoft.com/office/drawing/2014/chart" uri="{C3380CC4-5D6E-409C-BE32-E72D297353CC}">
                <c16:uniqueId val="{00000001-8E65-4473-A150-103E1DFF4A5D}"/>
              </c:ext>
            </c:extLst>
          </c:dPt>
          <c:dPt>
            <c:idx val="5"/>
            <c:invertIfNegative val="0"/>
            <c:bubble3D val="0"/>
            <c:spPr>
              <a:solidFill>
                <a:srgbClr val="17375D"/>
              </a:solidFill>
            </c:spPr>
            <c:extLst>
              <c:ext xmlns:c16="http://schemas.microsoft.com/office/drawing/2014/chart" uri="{C3380CC4-5D6E-409C-BE32-E72D297353CC}">
                <c16:uniqueId val="{00000003-8E65-4473-A150-103E1DFF4A5D}"/>
              </c:ext>
            </c:extLst>
          </c:dPt>
          <c:dLbls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List2!$V$37:$AA$37</c:f>
              <c:numCache>
                <c:formatCode>General</c:formatCode>
                <c:ptCount val="6"/>
                <c:pt idx="0">
                  <c:v>52</c:v>
                </c:pt>
                <c:pt idx="1">
                  <c:v>52.83</c:v>
                </c:pt>
                <c:pt idx="2">
                  <c:v>51.45</c:v>
                </c:pt>
                <c:pt idx="3">
                  <c:v>52.62</c:v>
                </c:pt>
                <c:pt idx="4">
                  <c:v>49.85</c:v>
                </c:pt>
                <c:pt idx="5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65-4473-A150-103E1DFF4A5D}"/>
            </c:ext>
          </c:extLst>
        </c:ser>
        <c:ser>
          <c:idx val="1"/>
          <c:order val="1"/>
          <c:tx>
            <c:v>export</c:v>
          </c:tx>
          <c:spPr>
            <a:solidFill>
              <a:srgbClr val="FF33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List2!$V$38:$AA$38</c:f>
              <c:numCache>
                <c:formatCode>General</c:formatCode>
                <c:ptCount val="6"/>
                <c:pt idx="0">
                  <c:v>39.57</c:v>
                </c:pt>
                <c:pt idx="1">
                  <c:v>40.14</c:v>
                </c:pt>
                <c:pt idx="2">
                  <c:v>36.83</c:v>
                </c:pt>
                <c:pt idx="3">
                  <c:v>38.75</c:v>
                </c:pt>
                <c:pt idx="4">
                  <c:v>35.31</c:v>
                </c:pt>
                <c:pt idx="5">
                  <c:v>32.700000000000003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65-4473-A150-103E1DFF4A5D}"/>
            </c:ext>
          </c:extLst>
        </c:ser>
        <c:ser>
          <c:idx val="2"/>
          <c:order val="2"/>
          <c:tx>
            <c:v>import</c:v>
          </c:tx>
          <c:spPr>
            <a:solidFill>
              <a:srgbClr val="66FF3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List2!$V$39:$AA$39</c:f>
              <c:numCache>
                <c:formatCode>General</c:formatCode>
                <c:ptCount val="6"/>
                <c:pt idx="0">
                  <c:v>29.8</c:v>
                </c:pt>
                <c:pt idx="1">
                  <c:v>30.31</c:v>
                </c:pt>
                <c:pt idx="2">
                  <c:v>28.18</c:v>
                </c:pt>
                <c:pt idx="3">
                  <c:v>30.73</c:v>
                </c:pt>
                <c:pt idx="4">
                  <c:v>28.66</c:v>
                </c:pt>
                <c:pt idx="5">
                  <c:v>27.18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E65-4473-A150-103E1DFF4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72638848"/>
        <c:axId val="72640384"/>
      </c:barChart>
      <c:catAx>
        <c:axId val="7263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72640384"/>
        <c:crosses val="autoZero"/>
        <c:auto val="1"/>
        <c:lblAlgn val="ctr"/>
        <c:lblOffset val="100"/>
        <c:noMultiLvlLbl val="0"/>
      </c:catAx>
      <c:valAx>
        <c:axId val="7264038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200" b="1"/>
            </a:pPr>
            <a:endParaRPr lang="cs-CZ"/>
          </a:p>
        </c:txPr>
        <c:crossAx val="72638848"/>
        <c:crosses val="autoZero"/>
        <c:crossBetween val="between"/>
      </c:valAx>
    </c:plotArea>
    <c:legend>
      <c:legendPos val="b"/>
      <c:overlay val="0"/>
      <c:txPr>
        <a:bodyPr/>
        <a:lstStyle/>
        <a:p>
          <a:pPr rtl="0">
            <a:defRPr sz="1800" b="1" baseline="0"/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cs-CZ" sz="2400" baseline="0"/>
              <a:t>podíl salda zahraničního obchodu na celkové produkci v %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olidFill>
              <a:srgbClr val="FF3300"/>
            </a:solidFill>
          </c:spPr>
          <c:invertIfNegative val="0"/>
          <c:dLbls>
            <c:dLbl>
              <c:idx val="0"/>
              <c:layout>
                <c:manualLayout>
                  <c:x val="1.3575790271114069E-2"/>
                  <c:y val="-0.393271272804414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FF2-44BB-9825-6C2CA04A7D6E}"/>
                </c:ext>
              </c:extLst>
            </c:dLbl>
            <c:dLbl>
              <c:idx val="1"/>
              <c:layout>
                <c:manualLayout>
                  <c:x val="1.111106859941827E-2"/>
                  <c:y val="-0.38766094498892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F2-44BB-9825-6C2CA04A7D6E}"/>
                </c:ext>
              </c:extLst>
            </c:dLbl>
            <c:dLbl>
              <c:idx val="2"/>
              <c:layout>
                <c:manualLayout>
                  <c:x val="7.0618298563019759E-3"/>
                  <c:y val="-0.351375699578015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F2-44BB-9825-6C2CA04A7D6E}"/>
                </c:ext>
              </c:extLst>
            </c:dLbl>
            <c:dLbl>
              <c:idx val="3"/>
              <c:layout>
                <c:manualLayout>
                  <c:x val="5.633862093768891E-3"/>
                  <c:y val="-0.333202288054134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F2-44BB-9825-6C2CA04A7D6E}"/>
                </c:ext>
              </c:extLst>
            </c:dLbl>
            <c:dLbl>
              <c:idx val="4"/>
              <c:layout>
                <c:manualLayout>
                  <c:x val="8.1768052802923437E-3"/>
                  <c:y val="-0.296983603441442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F2-44BB-9825-6C2CA04A7D6E}"/>
                </c:ext>
              </c:extLst>
            </c:dLbl>
            <c:dLbl>
              <c:idx val="5"/>
              <c:layout>
                <c:manualLayout>
                  <c:x val="7.9048367253413045E-3"/>
                  <c:y val="-0.291120380186736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F2-44BB-9825-6C2CA04A7D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List2!$V$40:$AA$40</c:f>
              <c:numCache>
                <c:formatCode>#,##0.00</c:formatCode>
                <c:ptCount val="6"/>
                <c:pt idx="0">
                  <c:v>18.788461538461537</c:v>
                </c:pt>
                <c:pt idx="1">
                  <c:v>18.606852167329173</c:v>
                </c:pt>
                <c:pt idx="2">
                  <c:v>16.812439261418849</c:v>
                </c:pt>
                <c:pt idx="3">
                  <c:v>15.24135309768149</c:v>
                </c:pt>
                <c:pt idx="4">
                  <c:v>13.340020060180546</c:v>
                </c:pt>
                <c:pt idx="5">
                  <c:v>11.744680851063837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F2-44BB-9825-6C2CA04A7D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72651904"/>
        <c:axId val="72653440"/>
        <c:axId val="0"/>
      </c:bar3DChart>
      <c:catAx>
        <c:axId val="72651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72653440"/>
        <c:crosses val="autoZero"/>
        <c:auto val="1"/>
        <c:lblAlgn val="ctr"/>
        <c:lblOffset val="100"/>
        <c:noMultiLvlLbl val="0"/>
      </c:catAx>
      <c:valAx>
        <c:axId val="72653440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72651904"/>
        <c:crosses val="autoZero"/>
        <c:crossBetween val="between"/>
      </c:valAx>
      <c:spPr>
        <a:gradFill>
          <a:gsLst>
            <a:gs pos="0">
              <a:srgbClr val="D6FAFE"/>
            </a:gs>
            <a:gs pos="50000">
              <a:srgbClr val="4F81BD">
                <a:tint val="44500"/>
                <a:satMod val="160000"/>
              </a:srgbClr>
            </a:gs>
            <a:gs pos="100000">
              <a:srgbClr val="4F81BD">
                <a:tint val="23500"/>
                <a:satMod val="160000"/>
              </a:srgbClr>
            </a:gs>
          </a:gsLst>
          <a:lin ang="5400000" scaled="0"/>
        </a:gradFill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cs-CZ" sz="2400"/>
              <a:t>spotřeba nábytku v mld.</a:t>
            </a:r>
            <a:r>
              <a:rPr lang="cs-CZ" sz="2400" baseline="0"/>
              <a:t> Kč</a:t>
            </a:r>
            <a:endParaRPr lang="cs-CZ" sz="240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8323894337599455E-2"/>
          <c:y val="9.1930503548369139E-2"/>
          <c:w val="0.93788749619875578"/>
          <c:h val="0.84601800951770645"/>
        </c:manualLayout>
      </c:layout>
      <c:lineChart>
        <c:grouping val="standard"/>
        <c:varyColors val="0"/>
        <c:ser>
          <c:idx val="0"/>
          <c:order val="0"/>
          <c:spPr>
            <a:ln w="76200">
              <a:solidFill>
                <a:srgbClr val="1F497D">
                  <a:lumMod val="75000"/>
                </a:srgb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38100" cmpd="sng"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cs-C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List2!$V$41:$AA$41</c:f>
              <c:numCache>
                <c:formatCode>#,##0.00</c:formatCode>
                <c:ptCount val="6"/>
                <c:pt idx="0">
                  <c:v>42.23</c:v>
                </c:pt>
                <c:pt idx="1">
                  <c:v>43</c:v>
                </c:pt>
                <c:pt idx="2">
                  <c:v>42.8</c:v>
                </c:pt>
                <c:pt idx="3">
                  <c:v>44.599999999999994</c:v>
                </c:pt>
                <c:pt idx="4">
                  <c:v>43.2</c:v>
                </c:pt>
                <c:pt idx="5">
                  <c:v>41.480000000000004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18-420A-9CED-31CE1DCF800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005376"/>
        <c:axId val="82015360"/>
      </c:lineChart>
      <c:catAx>
        <c:axId val="82005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82015360"/>
        <c:crosses val="autoZero"/>
        <c:auto val="1"/>
        <c:lblAlgn val="ctr"/>
        <c:lblOffset val="100"/>
        <c:noMultiLvlLbl val="0"/>
      </c:catAx>
      <c:valAx>
        <c:axId val="82015360"/>
        <c:scaling>
          <c:orientation val="minMax"/>
          <c:max val="60"/>
          <c:min val="0"/>
        </c:scaling>
        <c:delete val="0"/>
        <c:axPos val="l"/>
        <c:majorGridlines>
          <c:spPr>
            <a:ln>
              <a:solidFill>
                <a:schemeClr val="accent1">
                  <a:alpha val="93000"/>
                </a:schemeClr>
              </a:solidFill>
            </a:ln>
          </c:spPr>
        </c:majorGridlines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82005376"/>
        <c:crosses val="autoZero"/>
        <c:crossBetween val="between"/>
        <c:majorUnit val="10"/>
      </c:valAx>
    </c:plotArea>
    <c:plotVisOnly val="1"/>
    <c:dispBlanksAs val="gap"/>
    <c:showDLblsOverMax val="0"/>
  </c:chart>
  <c:spPr>
    <a:ln>
      <a:solidFill>
        <a:schemeClr val="accent1">
          <a:alpha val="97000"/>
        </a:schemeClr>
      </a:solidFill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Podíl </a:t>
            </a:r>
            <a:r>
              <a:rPr lang="cs-CZ" sz="2400"/>
              <a:t>i</a:t>
            </a:r>
            <a:r>
              <a:rPr lang="en-US" sz="2400"/>
              <a:t>mportu na spotřebě v %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8.8625544414058545E-3"/>
                  <c:y val="-4.08412374147939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A0-4FB1-A958-54020DB75BA5}"/>
                </c:ext>
              </c:extLst>
            </c:dLbl>
            <c:dLbl>
              <c:idx val="1"/>
              <c:layout>
                <c:manualLayout>
                  <c:x val="8.8625544414058545E-3"/>
                  <c:y val="-3.6291359836398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A0-4FB1-A958-54020DB75BA5}"/>
                </c:ext>
              </c:extLst>
            </c:dLbl>
            <c:dLbl>
              <c:idx val="2"/>
              <c:layout>
                <c:manualLayout>
                  <c:x val="8.8625544414058545E-3"/>
                  <c:y val="-3.40297666859894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5A0-4FB1-A958-54020DB75BA5}"/>
                </c:ext>
              </c:extLst>
            </c:dLbl>
            <c:dLbl>
              <c:idx val="3"/>
              <c:layout>
                <c:manualLayout>
                  <c:x val="3.798237617745366E-3"/>
                  <c:y val="-4.767115916098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5A0-4FB1-A958-54020DB75BA5}"/>
                </c:ext>
              </c:extLst>
            </c:dLbl>
            <c:dLbl>
              <c:idx val="4"/>
              <c:layout>
                <c:manualLayout>
                  <c:x val="1.6459029676896494E-2"/>
                  <c:y val="-2.2653191811044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5A0-4FB1-A958-54020DB75BA5}"/>
                </c:ext>
              </c:extLst>
            </c:dLbl>
            <c:dLbl>
              <c:idx val="5"/>
              <c:layout>
                <c:manualLayout>
                  <c:x val="6.3303960295756105E-3"/>
                  <c:y val="-3.17556340092018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5A0-4FB1-A958-54020DB75B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List2!$V$42:$AA$42</c:f>
              <c:numCache>
                <c:formatCode>#,##0.00</c:formatCode>
                <c:ptCount val="6"/>
                <c:pt idx="0">
                  <c:v>70.565948377930383</c:v>
                </c:pt>
                <c:pt idx="1">
                  <c:v>70.488372093023258</c:v>
                </c:pt>
                <c:pt idx="2">
                  <c:v>65.841121495327101</c:v>
                </c:pt>
                <c:pt idx="3">
                  <c:v>68.901345291479828</c:v>
                </c:pt>
                <c:pt idx="4">
                  <c:v>66.342592592592581</c:v>
                </c:pt>
                <c:pt idx="5">
                  <c:v>65.525554484088715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0-4FB1-A958-54020DB75B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2046976"/>
        <c:axId val="82048512"/>
        <c:axId val="0"/>
      </c:bar3DChart>
      <c:catAx>
        <c:axId val="82046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82048512"/>
        <c:crosses val="autoZero"/>
        <c:auto val="1"/>
        <c:lblAlgn val="ctr"/>
        <c:lblOffset val="100"/>
        <c:noMultiLvlLbl val="0"/>
      </c:catAx>
      <c:valAx>
        <c:axId val="82048512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cs-CZ"/>
          </a:p>
        </c:txPr>
        <c:crossAx val="82046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 err="1">
                <a:solidFill>
                  <a:sysClr val="windowText" lastClr="000000"/>
                </a:solidFill>
              </a:rPr>
              <a:t>Podíl</a:t>
            </a:r>
            <a:r>
              <a:rPr lang="en-US" sz="2400" b="1" baseline="0" dirty="0">
                <a:solidFill>
                  <a:sysClr val="windowText" lastClr="000000"/>
                </a:solidFill>
              </a:rPr>
              <a:t> CZ </a:t>
            </a:r>
            <a:r>
              <a:rPr lang="en-US" sz="2400" b="1" baseline="0" dirty="0" err="1">
                <a:solidFill>
                  <a:sysClr val="windowText" lastClr="000000"/>
                </a:solidFill>
              </a:rPr>
              <a:t>firem</a:t>
            </a:r>
            <a:r>
              <a:rPr lang="en-US" sz="2400" b="1" baseline="0" dirty="0">
                <a:solidFill>
                  <a:sysClr val="windowText" lastClr="000000"/>
                </a:solidFill>
              </a:rPr>
              <a:t> </a:t>
            </a:r>
            <a:r>
              <a:rPr lang="en-US" sz="2400" b="1" baseline="0" dirty="0" err="1">
                <a:solidFill>
                  <a:sysClr val="windowText" lastClr="000000"/>
                </a:solidFill>
              </a:rPr>
              <a:t>na</a:t>
            </a:r>
            <a:r>
              <a:rPr lang="en-US" sz="2400" b="1" baseline="0" dirty="0">
                <a:solidFill>
                  <a:sysClr val="windowText" lastClr="000000"/>
                </a:solidFill>
              </a:rPr>
              <a:t> CZ </a:t>
            </a:r>
            <a:r>
              <a:rPr lang="en-US" sz="2400" b="1" baseline="0" dirty="0" err="1">
                <a:solidFill>
                  <a:sysClr val="windowText" lastClr="000000"/>
                </a:solidFill>
              </a:rPr>
              <a:t>trhu</a:t>
            </a:r>
            <a:r>
              <a:rPr lang="cs-CZ" sz="2400" b="1" baseline="0" dirty="0">
                <a:solidFill>
                  <a:sysClr val="windowText" lastClr="000000"/>
                </a:solidFill>
              </a:rPr>
              <a:t> v mld. Kč</a:t>
            </a:r>
            <a:endParaRPr lang="en-US" sz="2400" b="1" baseline="0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List2!$V$36:$AA$36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List2!$V$43:$AA$43</c:f>
              <c:numCache>
                <c:formatCode>#,##0.00</c:formatCode>
                <c:ptCount val="6"/>
                <c:pt idx="0">
                  <c:v>12.429999999999998</c:v>
                </c:pt>
                <c:pt idx="1">
                  <c:v>12.69</c:v>
                </c:pt>
                <c:pt idx="2">
                  <c:v>14.620000000000001</c:v>
                </c:pt>
                <c:pt idx="3">
                  <c:v>13.869999999999996</c:v>
                </c:pt>
                <c:pt idx="4">
                  <c:v>14.540000000000006</c:v>
                </c:pt>
                <c:pt idx="5">
                  <c:v>14.300000000000002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4-4F94-8234-66872212C4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0698504"/>
        <c:axId val="510700472"/>
      </c:barChart>
      <c:catAx>
        <c:axId val="51069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10700472"/>
        <c:crossesAt val="0"/>
        <c:auto val="1"/>
        <c:lblAlgn val="ctr"/>
        <c:lblOffset val="100"/>
        <c:noMultiLvlLbl val="0"/>
      </c:catAx>
      <c:valAx>
        <c:axId val="510700472"/>
        <c:scaling>
          <c:orientation val="minMax"/>
          <c:max val="17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10698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FB2F33-F0F3-0BF3-0C96-D3A4B9C89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CF74D20-5144-F880-77EF-1C554C2B1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0597928-A9AB-1AF3-DCE7-48F289A5E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AB78E6-4684-E2A0-B5F7-9698EB32B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A5B14A0-F321-8AED-60E7-720527991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4292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4966AB-F350-FE94-9D87-0BC432058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733AB03-6458-416E-7938-95030D0A7A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CB46414-47EB-2051-0140-7FD253576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4EC70D-6C00-E483-3C63-19BC00D4A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6557549-78E4-432D-8303-80674BD63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529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7F80A9-1384-B245-6A05-E9A558CEC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7B89D71-435A-5581-C3DB-74CEC73B4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503D175-7441-EE9F-FDDE-E5297123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C55557D-78EE-57A9-687C-96F549B4B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F73FEA-B4B7-BBE1-6951-4AC91FD17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603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E22618-12C9-FEE1-E4FC-C6A98C74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C46492-3997-2444-1451-E0A495C52A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9B80BF4-674C-7A8F-4CA5-B60333C8B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4A1E6C3-7A05-2A79-37E1-2A2B84833A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3B542F-60AB-2EFD-828B-EF6BFCCD1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E0B804-0D30-1169-621A-537D087A3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1678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2EEA8C-9296-33B0-0A4A-3E0F4C93E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81F6A5E-8447-40EC-6A11-34CB497EC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56D7A3A-DA7D-40E9-71CA-FA5AD3B6F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154E1E19-8698-0056-F68F-F95253FAA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4A4FC5AE-5739-6479-FCCF-A23A0F343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7B279BE-2456-E6B4-892D-7B8389AE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047807F-930E-7D9C-E6FB-B9728C3DA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DCB88B1-E7B3-5B71-973D-554EE9BDD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103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93C52-A462-1CB5-8785-A15ABE605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0205254-2EDD-6E12-B54C-40468CF3D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3C8F4C9-EC60-96D2-593C-BA226EC42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BBF5E2C-916C-E91F-BAAA-B6CA27A9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4066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07616FE-A487-B376-C66A-8794C5D1E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4A7B44A-3013-FA71-A0B1-036E6AF4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3EC002-80C8-4F17-1CB9-172793F8B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01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07D6FC-7C53-C904-29F3-8D645365E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B3F0DE-4F33-6F3D-E1C1-C6D9E534D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FFAC1E1-EE7E-FE7E-B8EE-3D4AE3217B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CEEC0D0-9FAF-6065-8365-414AB927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72888F9-9228-6D9A-3F2F-DD1DBABFC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FDA2BF0-33BC-A2ED-4A5C-0FAC35F56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196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C567F6-3ECE-F16E-A74C-BF1541942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EC704166-6D7D-9A00-9C99-B1CEE85A6A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80A5210-F06F-9E4A-7571-68430BB18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88FC08D-8C50-5090-DBCE-5BF2B2ED5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DF37A4D-1C57-2468-23C0-D4F70885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2F7E8F4-7455-99D8-D46E-C54AF5B6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342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F169A7-CC70-B20D-5ACB-C2B4D052F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F0A87B6-098B-CAE4-EEC3-63EC18B24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6273B8A-D35A-573B-F1BC-72F2D95FE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67C72BD-52A3-92C0-DB5B-031A85947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44CF1B-549D-3AA3-5F15-B7417C4FB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916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70073130-C84A-0756-CE83-26A20B552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7B4E806-1770-3CEA-75D6-FE3169E1DA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83B3B38-D013-C7BA-731A-968534327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DE09E8A-5D39-CC30-7CF6-169490AD2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14DA75-ED00-7986-D8E8-6E696242E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6517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E5BA835-D65D-6D09-8654-C8C2953A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52202F3-7707-5428-E683-8CCBDAD76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DB21B02-1AE1-796F-C964-737E62A44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46F67-8B91-44E5-9546-227DBB38E5C6}" type="datetimeFigureOut">
              <a:rPr lang="cs-CZ" smtClean="0"/>
              <a:t>13.10.2026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83DAAF6-D119-E944-55D4-15062E4A1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A50B52-299F-6734-6039-AC1F19F21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9C9EF-AED6-482D-B18B-7B1E4FF9174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942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Obsah obrázku text, Písmo, bílé, logo&#10;&#10;Popis byl vytvořen automaticky">
            <a:extLst>
              <a:ext uri="{FF2B5EF4-FFF2-40B4-BE49-F238E27FC236}">
                <a16:creationId xmlns:a16="http://schemas.microsoft.com/office/drawing/2014/main" id="{4242767C-8D65-5E38-CBBE-1E45BB4192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3467" y="651817"/>
            <a:ext cx="10905066" cy="365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C2420A4-C7A1-D787-6594-4EECE7E61C0D}"/>
              </a:ext>
            </a:extLst>
          </p:cNvPr>
          <p:cNvSpPr txBox="1"/>
          <p:nvPr/>
        </p:nvSpPr>
        <p:spPr>
          <a:xfrm>
            <a:off x="919386" y="5581886"/>
            <a:ext cx="10353230" cy="560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45336">
              <a:spcAft>
                <a:spcPts val="600"/>
              </a:spcAft>
            </a:pPr>
            <a:r>
              <a:rPr lang="cs-CZ" sz="3042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Příloha tiskové zprávy AČN ze dne 14</a:t>
            </a:r>
            <a:r>
              <a:rPr lang="cs-CZ" sz="3042" b="1" dirty="0">
                <a:latin typeface="Arial" panose="020B0604020202020204" pitchFamily="34" charset="0"/>
                <a:cs typeface="Arial" panose="020B0604020202020204" pitchFamily="34" charset="0"/>
              </a:rPr>
              <a:t>.10</a:t>
            </a:r>
            <a:r>
              <a:rPr lang="cs-CZ" sz="3042" b="1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.2026</a:t>
            </a:r>
            <a:endParaRPr lang="cs-C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887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283A54BD-499E-904E-0FC6-D246F8473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0"/>
            <a:ext cx="8382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AB617E6-E752-C343-49E6-00A3927008CB}"/>
              </a:ext>
            </a:extLst>
          </p:cNvPr>
          <p:cNvSpPr txBox="1"/>
          <p:nvPr/>
        </p:nvSpPr>
        <p:spPr>
          <a:xfrm>
            <a:off x="4929352" y="6400800"/>
            <a:ext cx="726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rok 2026 je odborný odhad AČN na základě prvního pololetí roku 2026</a:t>
            </a:r>
          </a:p>
        </p:txBody>
      </p:sp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4321347"/>
              </p:ext>
            </p:extLst>
          </p:nvPr>
        </p:nvGraphicFramePr>
        <p:xfrm>
          <a:off x="1304544" y="621791"/>
          <a:ext cx="9582912" cy="561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1347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530F42D8-85DD-73CB-6DB3-C956FB702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0"/>
            <a:ext cx="8382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701309"/>
              </p:ext>
            </p:extLst>
          </p:nvPr>
        </p:nvGraphicFramePr>
        <p:xfrm>
          <a:off x="1391412" y="763588"/>
          <a:ext cx="9409176" cy="5618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2342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7722061A-67FE-AD04-F888-A8F2519F0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0"/>
            <a:ext cx="8382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7275452"/>
              </p:ext>
            </p:extLst>
          </p:nvPr>
        </p:nvGraphicFramePr>
        <p:xfrm>
          <a:off x="1030224" y="909892"/>
          <a:ext cx="10131551" cy="5536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205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>
            <a:extLst>
              <a:ext uri="{FF2B5EF4-FFF2-40B4-BE49-F238E27FC236}">
                <a16:creationId xmlns:a16="http://schemas.microsoft.com/office/drawing/2014/main" id="{2D5D41FE-1F84-AF33-35E9-7DC2E3B44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0"/>
            <a:ext cx="8382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6409045"/>
              </p:ext>
            </p:extLst>
          </p:nvPr>
        </p:nvGraphicFramePr>
        <p:xfrm>
          <a:off x="1080516" y="763588"/>
          <a:ext cx="10030968" cy="5582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76550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D455EA08-C91F-42A6-26C8-36E100153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3800" y="0"/>
            <a:ext cx="8382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Graf 1">
            <a:extLst>
              <a:ext uri="{FF2B5EF4-FFF2-40B4-BE49-F238E27FC236}">
                <a16:creationId xmlns:a16="http://schemas.microsoft.com/office/drawing/2014/main" id="{70D3A090-0216-4914-96AC-715AE0D9EB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2927181"/>
              </p:ext>
            </p:extLst>
          </p:nvPr>
        </p:nvGraphicFramePr>
        <p:xfrm>
          <a:off x="1400556" y="763588"/>
          <a:ext cx="9390888" cy="5692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48879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CD290AE-0691-1C4E-E862-A40E08043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5" y="2484158"/>
            <a:ext cx="3939989" cy="389513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Kostelecká</a:t>
            </a: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879/59</a:t>
            </a:r>
            <a:b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196 00 Praha 9</a:t>
            </a:r>
            <a:b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www.czechfurniture.com</a:t>
            </a:r>
            <a:b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www.onabytku.cz</a:t>
            </a:r>
            <a:b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acn@czechfurniture.com</a:t>
            </a:r>
            <a:b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Tel.: 777 294 404</a:t>
            </a:r>
            <a:br>
              <a:rPr lang="cs-CZ" sz="1900" b="1" dirty="0">
                <a:solidFill>
                  <a:srgbClr val="FFFFFF"/>
                </a:solidFill>
              </a:rPr>
            </a:br>
            <a:r>
              <a:rPr lang="cs-CZ" sz="1900" b="1" dirty="0">
                <a:solidFill>
                  <a:srgbClr val="FFFFFF"/>
                </a:solidFill>
              </a:rPr>
              <a:t>www.linkedin.com/in/</a:t>
            </a:r>
            <a:r>
              <a:rPr lang="cs-CZ" sz="1900" b="1" dirty="0" err="1">
                <a:solidFill>
                  <a:srgbClr val="FFFFFF"/>
                </a:solidFill>
              </a:rPr>
              <a:t>tomáš-lukeš-ačn</a:t>
            </a:r>
            <a:b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www.czechfurniture.de</a:t>
            </a:r>
            <a:b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www.czechfurniture.eu</a:t>
            </a:r>
            <a:b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Zdroje</a:t>
            </a: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 </a:t>
            </a:r>
            <a:br>
              <a:rPr lang="cs-CZ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9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Apicon</a:t>
            </a: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900" b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s.r.o.</a:t>
            </a:r>
            <a:r>
              <a:rPr lang="en-US" sz="19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, ČSÚ, AČN</a:t>
            </a:r>
          </a:p>
        </p:txBody>
      </p:sp>
      <p:pic>
        <p:nvPicPr>
          <p:cNvPr id="3" name="Picture 8" descr="Obsah obrázku text, Písmo, bílé, logo&#10;&#10;Popis byl vytvořen automaticky">
            <a:extLst>
              <a:ext uri="{FF2B5EF4-FFF2-40B4-BE49-F238E27FC236}">
                <a16:creationId xmlns:a16="http://schemas.microsoft.com/office/drawing/2014/main" id="{C010E4F0-1C0E-08C4-8F82-A498B2CEB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2218687"/>
            <a:ext cx="7225748" cy="242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8609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142</Words>
  <Application>Microsoft Office PowerPoint</Application>
  <PresentationFormat>Širokoúhlá obrazovka</PresentationFormat>
  <Paragraphs>20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Kostelecká 879/59 196 00 Praha 9 www.czechfurniture.com www.onabytku.cz acn@czechfurniture.com Tel.: 777 294 404 www.linkedin.com/in/tomáš-lukeš-ačn  www.czechfurniture.de www.czechfurniture.eu  Zdroje:  Apicon s.r.o., ČSÚ, AČN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Tomáš Lukeš</dc:creator>
  <cp:lastModifiedBy>Tomáš Lukeš</cp:lastModifiedBy>
  <cp:revision>8</cp:revision>
  <dcterms:created xsi:type="dcterms:W3CDTF">2023-09-18T20:16:16Z</dcterms:created>
  <dcterms:modified xsi:type="dcterms:W3CDTF">2026-10-13T12:28:21Z</dcterms:modified>
</cp:coreProperties>
</file>